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49" r:id="rId3"/>
    <p:sldId id="328" r:id="rId4"/>
    <p:sldId id="305" r:id="rId5"/>
    <p:sldId id="306" r:id="rId6"/>
    <p:sldId id="304" r:id="rId7"/>
    <p:sldId id="311" r:id="rId8"/>
    <p:sldId id="348" r:id="rId9"/>
    <p:sldId id="350" r:id="rId10"/>
    <p:sldId id="351" r:id="rId11"/>
    <p:sldId id="352" r:id="rId12"/>
    <p:sldId id="353" r:id="rId13"/>
    <p:sldId id="312" r:id="rId14"/>
    <p:sldId id="257" r:id="rId15"/>
    <p:sldId id="333" r:id="rId16"/>
    <p:sldId id="330" r:id="rId17"/>
    <p:sldId id="310" r:id="rId18"/>
    <p:sldId id="332" r:id="rId19"/>
    <p:sldId id="307" r:id="rId20"/>
    <p:sldId id="334" r:id="rId21"/>
    <p:sldId id="354" r:id="rId22"/>
    <p:sldId id="335" r:id="rId23"/>
    <p:sldId id="336" r:id="rId24"/>
    <p:sldId id="337" r:id="rId25"/>
    <p:sldId id="338" r:id="rId26"/>
    <p:sldId id="339" r:id="rId27"/>
    <p:sldId id="340" r:id="rId28"/>
    <p:sldId id="308" r:id="rId29"/>
    <p:sldId id="342" r:id="rId30"/>
    <p:sldId id="341" r:id="rId31"/>
    <p:sldId id="309" r:id="rId32"/>
    <p:sldId id="343" r:id="rId33"/>
    <p:sldId id="355" r:id="rId34"/>
    <p:sldId id="356" r:id="rId35"/>
    <p:sldId id="357" r:id="rId36"/>
    <p:sldId id="344" r:id="rId37"/>
    <p:sldId id="345" r:id="rId38"/>
    <p:sldId id="346" r:id="rId39"/>
    <p:sldId id="347" r:id="rId40"/>
    <p:sldId id="358" r:id="rId41"/>
    <p:sldId id="359" r:id="rId42"/>
    <p:sldId id="25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B03381-1F39-B34C-AA60-55EF17E8F66D}">
          <p14:sldIdLst>
            <p14:sldId id="256"/>
            <p14:sldId id="349"/>
            <p14:sldId id="328"/>
            <p14:sldId id="305"/>
            <p14:sldId id="306"/>
            <p14:sldId id="304"/>
            <p14:sldId id="311"/>
            <p14:sldId id="348"/>
            <p14:sldId id="350"/>
            <p14:sldId id="351"/>
            <p14:sldId id="352"/>
            <p14:sldId id="353"/>
            <p14:sldId id="312"/>
            <p14:sldId id="257"/>
            <p14:sldId id="333"/>
            <p14:sldId id="330"/>
            <p14:sldId id="310"/>
            <p14:sldId id="332"/>
            <p14:sldId id="307"/>
            <p14:sldId id="334"/>
            <p14:sldId id="354"/>
            <p14:sldId id="335"/>
            <p14:sldId id="336"/>
            <p14:sldId id="337"/>
            <p14:sldId id="338"/>
            <p14:sldId id="339"/>
            <p14:sldId id="340"/>
            <p14:sldId id="308"/>
            <p14:sldId id="342"/>
            <p14:sldId id="341"/>
            <p14:sldId id="309"/>
            <p14:sldId id="343"/>
            <p14:sldId id="355"/>
            <p14:sldId id="356"/>
            <p14:sldId id="357"/>
            <p14:sldId id="344"/>
            <p14:sldId id="345"/>
            <p14:sldId id="346"/>
            <p14:sldId id="347"/>
            <p14:sldId id="358"/>
            <p14:sldId id="35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68"/>
    <p:restoredTop sz="93692"/>
  </p:normalViewPr>
  <p:slideViewPr>
    <p:cSldViewPr snapToGrid="0" snapToObjects="1">
      <p:cViewPr varScale="1">
        <p:scale>
          <a:sx n="91" d="100"/>
          <a:sy n="91" d="100"/>
        </p:scale>
        <p:origin x="2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139B-1E61-7C4F-8C15-E5EB1B659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6233D-860E-3443-96DA-917727C38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30061-BCE8-C446-B3C3-40C2EB4C8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907DA-6EE6-204F-B771-ECEC96A3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BD93D-AA7A-9F4C-90A3-CD95D464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3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CF07-92E4-0C4E-93AB-DF043883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B8548-718A-2449-B08C-952D074E0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769F6-C0CD-FF47-ACC0-381BF29D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03AA6-4B08-8241-98A5-8524BEA4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5FDDE-D75D-0E40-AEC3-BDC6464B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1F0C55-9CE0-7545-AF26-75FC382D0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37E8A-20C5-3D4B-905C-3AEE8F46B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7E18E-CBFF-D043-BD78-2793D3A4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2EED7-ED70-6040-8233-6303CE95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37651-182B-D743-BE1C-253C265F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2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8583-3B5D-B94E-AF79-80EFD77C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8DB2B-7ABE-964D-BDD5-FABD0C82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31965-90EE-7245-8FC3-007E17075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EAB4D-2A2D-0748-A5C0-3F6CF3735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E0091-7843-504A-88BA-FC2B7713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9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24ED-FA9E-2240-8480-6B4FF62E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86CB4-7C9B-B64F-9F19-4C04356D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2C20-2BD0-3F46-89F3-70E8A142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67A08-F42E-044F-88EF-0D8F5C2D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E1AC-EB50-0C49-8346-54953BEA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9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AB7A-688D-814B-9ED8-486C6BA0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0693-84C1-4D4C-BF2B-BE496E42E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6920B-7A53-4547-88B9-06E7DDA8A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080AF-191B-CA44-8C18-3869903C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D66A3-EB47-774A-A68D-6D935EEF8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9683-2BD4-0F46-9DB3-1EAC4199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7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F2C3-AB9C-4C4A-81DF-95501767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F801B-2AF9-EF4D-8462-752778A4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816E8-CF72-8F41-ACFE-64617BF69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B39BF-0C4C-9946-A361-D5CD903F0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6564-03B7-5F4F-BDD5-1297E173C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D981E8-CA26-F04B-AC8B-ECE6836B5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A3CD44-3E54-8F4D-A7D2-C71D838E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6E06A-1538-5444-AC3D-6F3D39EC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7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1852-C174-F04E-9C0F-10893A55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05694-E8CC-1747-AF02-7264B692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5C02F-5F13-7C43-BCE9-7C179955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34F1-38E9-A64C-8FAC-58A56AB6C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9CA58-A4FF-0F49-A6D7-E77F3A03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267A2-43C5-5442-85A0-159445D2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972A6-F648-E648-828B-57E8D42F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1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68EB-CDFB-D34D-8562-571970CA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F8D20-0F4B-DC4A-8F51-6B6912C61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2F60D-5667-414C-9EFC-D3C2FD571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4D847-3564-9944-9A2F-831445FC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EC180-C9B0-D644-A031-34917BD1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2E731-6D99-A144-9D37-5BAECF27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1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7D93-08CE-6340-AAAB-C0E781D4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B77C78-B864-A442-A115-FC0DA434C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7C1F9-5FC5-1843-A35E-21D9481A7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9C0DF-572A-454E-9D8F-998037D8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143B3-EF74-0943-A5DA-A3997306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A9242-AABF-5A4F-853D-5AAC1078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7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29FF2-226B-3140-AA97-E3D1103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ABB76-851A-9943-956B-F0787765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AF93E-8EDB-224C-BC17-8EB9AF959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08D47-D601-984B-A8C6-AEADC183EC0D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9C71D-9503-4D4E-B9AF-DEBA01E78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4576-55F4-EE48-973F-5F1606AA2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C0680-E62A-614F-A63B-6C2E7B55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ISO_3166_country_codes" TargetMode="External"/><Relationship Id="rId2" Type="http://schemas.openxmlformats.org/officeDocument/2006/relationships/hyperlink" Target="https://api.worldbank.org/v2/country/br?format=js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category/extensions?hl=e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wheretheiss.at/v1/satellites/25544" TargetMode="External"/><Relationship Id="rId2" Type="http://schemas.openxmlformats.org/officeDocument/2006/relationships/hyperlink" Target="https://wheretheiss.a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iss-2560.herokuapp.com/iss-no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week6-exampl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examples/quick-star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henounproject.com/search/?q=iss&amp;creator=2456089&amp;i=95625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script.info/settimeout-setinterva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vascript.info/settimeout-setinterva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ublic-apis/public-api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5536-C249-C943-A4BC-E6D8B1A3B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Callbacks, Promises and </a:t>
            </a:r>
            <a:br>
              <a:rPr lang="en-US" dirty="0"/>
            </a:br>
            <a:r>
              <a:rPr lang="en-US" dirty="0"/>
              <a:t>API Calls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EFCD0-28B0-8341-9BE2-08FA30444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More JS: Callbacks, Promises and Arrow Functions</a:t>
            </a:r>
          </a:p>
          <a:p>
            <a:r>
              <a:rPr lang="en-US" dirty="0"/>
              <a:t>API calls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399620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C3C3-DD95-694C-93AE-12856312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3" y="230213"/>
            <a:ext cx="2623279" cy="1595412"/>
          </a:xfrm>
        </p:spPr>
        <p:txBody>
          <a:bodyPr>
            <a:normAutofit fontScale="90000"/>
          </a:bodyPr>
          <a:lstStyle/>
          <a:p>
            <a:r>
              <a:rPr lang="en-US" dirty="0"/>
              <a:t>Arrow Functions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102F-90CE-2846-BD51-88F7D5B29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23" y="2215369"/>
            <a:ext cx="319006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there's only one argument to the callback function, can omit the parenthesis around the argument </a:t>
            </a:r>
          </a:p>
          <a:p>
            <a:r>
              <a:rPr lang="en-US" dirty="0"/>
              <a:t>If there is only one line in the callback function, can omit the curly braces { }</a:t>
            </a:r>
          </a:p>
          <a:p>
            <a:r>
              <a:rPr lang="en-US" dirty="0"/>
              <a:t>The one-line version is common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A7981-D91E-6E4E-B4C5-6E019D27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96" y="0"/>
            <a:ext cx="7370633" cy="68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5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A5E2-3F8D-C44D-A388-36DB58CA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9B78-AAFA-2343-A64C-F46A761A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your What Time Is It? page so the </a:t>
            </a:r>
            <a:r>
              <a:rPr lang="en-US" dirty="0" err="1"/>
              <a:t>setInterval</a:t>
            </a:r>
            <a:r>
              <a:rPr lang="en-US" dirty="0"/>
              <a:t> function callback uses the arrow function notation </a:t>
            </a:r>
          </a:p>
          <a:p>
            <a:endParaRPr lang="en-US" dirty="0"/>
          </a:p>
          <a:p>
            <a:r>
              <a:rPr lang="en-US" dirty="0"/>
              <a:t>Hint: do you still need parenthesis in a function definition, even if it doesn't have any parameters?</a:t>
            </a:r>
          </a:p>
        </p:txBody>
      </p:sp>
    </p:spTree>
    <p:extLst>
      <p:ext uri="{BB962C8B-B14F-4D97-AF65-F5344CB8AC3E}">
        <p14:creationId xmlns:p14="http://schemas.microsoft.com/office/powerpoint/2010/main" val="148245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EF8E-389D-A247-9837-FC281873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2F2F-E38A-E349-A821-DCF629B6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1387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Remove the word </a:t>
            </a:r>
            <a:r>
              <a:rPr lang="en-US" b="1" i="1" dirty="0"/>
              <a:t>function</a:t>
            </a:r>
            <a:r>
              <a:rPr lang="en-US" dirty="0"/>
              <a:t> </a:t>
            </a:r>
          </a:p>
          <a:p>
            <a:r>
              <a:rPr lang="en-US" dirty="0"/>
              <a:t>Add arrow </a:t>
            </a:r>
            <a:r>
              <a:rPr lang="en-US" b="1" dirty="0"/>
              <a:t>=&gt;</a:t>
            </a:r>
            <a:r>
              <a:rPr lang="en-US" dirty="0"/>
              <a:t> between the parameter's parenthesis, and the function body </a:t>
            </a:r>
          </a:p>
          <a:p>
            <a:r>
              <a:rPr lang="en-US" dirty="0"/>
              <a:t>Must include empty parenthesis if the callback function does not take any arguments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053A4-58AC-5041-B0BE-8E5A8F81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330" y="0"/>
            <a:ext cx="713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0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3125-59F2-DF42-A9A9-36C37876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API: Application Programming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5ACA1-2D31-0143-B829-19F8F90CE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 meanings: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a general term for the methods and functions provided by a program or library</a:t>
            </a:r>
          </a:p>
          <a:p>
            <a:r>
              <a:rPr lang="en-US" dirty="0"/>
              <a:t>"JavaScript’s API includes methods like </a:t>
            </a:r>
            <a:r>
              <a:rPr lang="en-US" dirty="0" err="1"/>
              <a:t>querySelector</a:t>
            </a:r>
            <a:r>
              <a:rPr lang="en-US" dirty="0"/>
              <a:t>() and </a:t>
            </a:r>
            <a:r>
              <a:rPr lang="en-US" dirty="0" err="1"/>
              <a:t>setInterval</a:t>
            </a:r>
            <a:r>
              <a:rPr lang="en-US" dirty="0"/>
              <a:t>()"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A service provided by a server that other programs can connect to and make requests over HTTP, and receive responses that can be used in a program </a:t>
            </a:r>
          </a:p>
          <a:p>
            <a:pPr lvl="1"/>
            <a:r>
              <a:rPr lang="en-US" dirty="0"/>
              <a:t>Responses are often in </a:t>
            </a:r>
            <a:r>
              <a:rPr lang="en-US" b="1" dirty="0"/>
              <a:t>JSON</a:t>
            </a:r>
            <a:r>
              <a:rPr lang="en-US" dirty="0"/>
              <a:t> format, but can be various other types of data</a:t>
            </a:r>
          </a:p>
          <a:p>
            <a:pPr lvl="1"/>
            <a:r>
              <a:rPr lang="en-US" dirty="0"/>
              <a:t>Remember your web browser also makes HTTP requests, and a server responds with HTML, CSS, images, JS…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6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6A54-7C11-5049-BEAF-922012D83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A614-9194-0645-8D92-AC392D606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APIs – for example, the World Bank has an API that provides data about countries</a:t>
            </a:r>
          </a:p>
          <a:p>
            <a:pPr lvl="1"/>
            <a:r>
              <a:rPr lang="en-US" dirty="0"/>
              <a:t>Income level, GDP, financial information, climate….</a:t>
            </a:r>
          </a:p>
          <a:p>
            <a:pPr lvl="1"/>
            <a:endParaRPr lang="en-US" dirty="0"/>
          </a:p>
          <a:p>
            <a:r>
              <a:rPr lang="en-US" dirty="0"/>
              <a:t>Try this URL in your browser</a:t>
            </a:r>
          </a:p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https://api.worldbank.org/v2/country/</a:t>
            </a:r>
            <a:r>
              <a:rPr lang="en-US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?format=json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r>
              <a:rPr lang="en-US" dirty="0"/>
              <a:t>Change </a:t>
            </a:r>
            <a:r>
              <a:rPr lang="en-US" b="1" dirty="0" err="1">
                <a:solidFill>
                  <a:srgbClr val="FF0000"/>
                </a:solidFill>
              </a:rPr>
              <a:t>br</a:t>
            </a:r>
            <a:r>
              <a:rPr lang="en-US" dirty="0"/>
              <a:t> – the country code for Brazil - to the country code of your choice – for example, try </a:t>
            </a:r>
            <a:r>
              <a:rPr lang="en-US" b="1" dirty="0" err="1"/>
              <a:t>ch</a:t>
            </a:r>
            <a:r>
              <a:rPr lang="en-US" dirty="0"/>
              <a:t> for Switzerland or </a:t>
            </a:r>
            <a:r>
              <a:rPr lang="en-US" b="1" dirty="0"/>
              <a:t>in</a:t>
            </a:r>
            <a:r>
              <a:rPr lang="en-US" dirty="0"/>
              <a:t> for India or </a:t>
            </a:r>
            <a:r>
              <a:rPr lang="en-US" b="1" dirty="0" err="1"/>
              <a:t>zw</a:t>
            </a:r>
            <a:r>
              <a:rPr lang="en-US" dirty="0"/>
              <a:t> for Zimbabwe or </a:t>
            </a:r>
            <a:r>
              <a:rPr lang="en-US" b="1" dirty="0"/>
              <a:t>us</a:t>
            </a:r>
            <a:r>
              <a:rPr lang="en-US" dirty="0"/>
              <a:t> for the USA</a:t>
            </a:r>
            <a:endParaRPr lang="en-US" b="1" dirty="0"/>
          </a:p>
          <a:p>
            <a:r>
              <a:rPr lang="en-US" dirty="0">
                <a:hlinkClick r:id="rId3"/>
              </a:rPr>
              <a:t>https://en.wikipedia.org/wiki/List_of_ISO_3166_country_codes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901B-4D10-E244-92CC-3D46380C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8EF5C-E801-4A4B-82EC-18BA3E6A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8" y="1514156"/>
            <a:ext cx="10515600" cy="4351338"/>
          </a:xfrm>
        </p:spPr>
        <p:txBody>
          <a:bodyPr/>
          <a:lstStyle/>
          <a:p>
            <a:r>
              <a:rPr lang="en-US" dirty="0"/>
              <a:t>Notice the response is a JSON string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B0D47-12E1-7D45-ADD6-DC7F724C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56" y="2044116"/>
            <a:ext cx="7542790" cy="21866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7E97E-36BC-8B40-85A3-9BEE6DC23ED6}"/>
              </a:ext>
            </a:extLst>
          </p:cNvPr>
          <p:cNvSpPr/>
          <p:nvPr/>
        </p:nvSpPr>
        <p:spPr>
          <a:xfrm>
            <a:off x="291957" y="4729487"/>
            <a:ext cx="36264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Firefox will display JSON neatly</a:t>
            </a:r>
          </a:p>
          <a:p>
            <a:r>
              <a:rPr lang="en-US" dirty="0"/>
              <a:t>Chrome users: install a browser extension like JSON Formatter</a:t>
            </a:r>
          </a:p>
          <a:p>
            <a:r>
              <a:rPr lang="en-US" dirty="0">
                <a:hlinkClick r:id="rId3"/>
              </a:rPr>
              <a:t>https://chrome.google.com/webstore/category/extensions?hl=en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42823-13EA-B845-A3F2-AC3C4EF7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34" y="4431416"/>
            <a:ext cx="3675536" cy="225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B12D6-B544-D844-9FC2-625521CA2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031" y="11697"/>
            <a:ext cx="4233508" cy="5116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1811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B746-181D-4F48-AC28-DD5F5694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 data from an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1B987-5B78-F24A-A22B-7F7614CB1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Request data, expect a response</a:t>
            </a:r>
          </a:p>
          <a:p>
            <a:pPr lvl="1"/>
            <a:r>
              <a:rPr lang="en-US" dirty="0"/>
              <a:t>Request may error </a:t>
            </a:r>
          </a:p>
          <a:p>
            <a:pPr lvl="1"/>
            <a:r>
              <a:rPr lang="en-US" dirty="0"/>
              <a:t>Or, a response can be received, which must be processed before use</a:t>
            </a:r>
          </a:p>
          <a:p>
            <a:pPr lvl="2"/>
            <a:r>
              <a:rPr lang="en-US" dirty="0"/>
              <a:t>This might work, data is now available to code</a:t>
            </a:r>
          </a:p>
          <a:p>
            <a:pPr lvl="2"/>
            <a:r>
              <a:rPr lang="en-US" dirty="0"/>
              <a:t>or an error may be encountered (example: expected JSON data, received an image)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1653E-DE67-6748-9079-0F550EE8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52" y="3894977"/>
            <a:ext cx="5451764" cy="2848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F924B-0591-454E-9CC7-D51C76716BF7}"/>
              </a:ext>
            </a:extLst>
          </p:cNvPr>
          <p:cNvSpPr txBox="1"/>
          <p:nvPr/>
        </p:nvSpPr>
        <p:spPr>
          <a:xfrm>
            <a:off x="360218" y="4158048"/>
            <a:ext cx="5056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callbacks, you’d need to write something like this</a:t>
            </a:r>
          </a:p>
          <a:p>
            <a:endParaRPr lang="en-US" dirty="0"/>
          </a:p>
          <a:p>
            <a:r>
              <a:rPr lang="en-US" dirty="0"/>
              <a:t>That’s a lot of parenthesis – it’s messy and hard to keep track of what’s happening </a:t>
            </a:r>
          </a:p>
          <a:p>
            <a:endParaRPr lang="en-US" dirty="0"/>
          </a:p>
          <a:p>
            <a:r>
              <a:rPr lang="en-US" dirty="0"/>
              <a:t>Don’t write this code, it won’t work</a:t>
            </a:r>
          </a:p>
          <a:p>
            <a:endParaRPr lang="en-US" dirty="0"/>
          </a:p>
          <a:p>
            <a:r>
              <a:rPr lang="en-US" dirty="0"/>
              <a:t>We'll see another way to write this logic soon</a:t>
            </a:r>
          </a:p>
        </p:txBody>
      </p:sp>
    </p:spTree>
    <p:extLst>
      <p:ext uri="{BB962C8B-B14F-4D97-AF65-F5344CB8AC3E}">
        <p14:creationId xmlns:p14="http://schemas.microsoft.com/office/powerpoint/2010/main" val="152550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57CFE-8525-C34F-97B9-BB9E710B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Callbacks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6D145-5D60-9446-9CD8-82576D051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84"/>
            <a:ext cx="1095014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Callbacks work, but code with many callbacks can get very messy and hard to read</a:t>
            </a:r>
          </a:p>
          <a:p>
            <a:r>
              <a:rPr lang="en-US" sz="2400" dirty="0"/>
              <a:t>It’s quite common to need to do another task inside a callback function, and that task needs a callback too, and maybe that nested task needs another callback</a:t>
            </a:r>
          </a:p>
          <a:p>
            <a:r>
              <a:rPr lang="en-US" sz="2400" dirty="0"/>
              <a:t>In JavaScript for a server, you’ll have a callback function for handling a request</a:t>
            </a:r>
          </a:p>
          <a:p>
            <a:pPr lvl="1"/>
            <a:r>
              <a:rPr lang="en-US" sz="2000" dirty="0"/>
              <a:t>Inside that callback, you check if the user is authenticated, which has a callback when the result is ready</a:t>
            </a:r>
          </a:p>
          <a:p>
            <a:pPr lvl="2"/>
            <a:r>
              <a:rPr lang="en-US" sz="1800" dirty="0"/>
              <a:t>Inside that callback, you make a database request, which has a callback for when the data is ready</a:t>
            </a:r>
          </a:p>
          <a:p>
            <a:pPr lvl="3"/>
            <a:r>
              <a:rPr lang="en-US" sz="1600" dirty="0"/>
              <a:t>Inside that callback, you do some processing of the data</a:t>
            </a:r>
          </a:p>
          <a:p>
            <a:pPr lvl="4"/>
            <a:r>
              <a:rPr lang="en-US" sz="1600" dirty="0"/>
              <a:t>Inside that callback, you return the response  to the user </a:t>
            </a:r>
          </a:p>
          <a:p>
            <a:pPr marL="1371600" lvl="3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3102E-E326-0849-B6A6-A590B8C2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27" y="4866294"/>
            <a:ext cx="6452720" cy="19917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EA7E5-318C-9940-AD2C-06A1E7499F8E}"/>
              </a:ext>
            </a:extLst>
          </p:cNvPr>
          <p:cNvSpPr txBox="1"/>
          <p:nvPr/>
        </p:nvSpPr>
        <p:spPr>
          <a:xfrm>
            <a:off x="4779819" y="6198345"/>
            <a:ext cx="2735429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yuck. don't write this code!</a:t>
            </a:r>
          </a:p>
        </p:txBody>
      </p:sp>
    </p:spTree>
    <p:extLst>
      <p:ext uri="{BB962C8B-B14F-4D97-AF65-F5344CB8AC3E}">
        <p14:creationId xmlns:p14="http://schemas.microsoft.com/office/powerpoint/2010/main" val="274495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6909-FFF5-CA48-80B1-64CDD017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 - Capital City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BB3C-FDD6-4D4B-A496-F4A3F21BF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that displays a random country, user guesses the capital city</a:t>
            </a:r>
          </a:p>
          <a:p>
            <a:r>
              <a:rPr lang="en-US" dirty="0"/>
              <a:t>Page will use a list of countries</a:t>
            </a:r>
          </a:p>
          <a:p>
            <a:r>
              <a:rPr lang="en-US" dirty="0"/>
              <a:t>You will use the World Bank API to fetch a country’s capital city, by country code</a:t>
            </a:r>
          </a:p>
        </p:txBody>
      </p:sp>
    </p:spTree>
    <p:extLst>
      <p:ext uri="{BB962C8B-B14F-4D97-AF65-F5344CB8AC3E}">
        <p14:creationId xmlns:p14="http://schemas.microsoft.com/office/powerpoint/2010/main" val="2922126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989C-71B8-C94C-A6BD-B1563C1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API – Where is the International Space Station?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C2080-21A6-3441-91D2-35EA8D1D0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654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https://wheretheiss.at</a:t>
            </a:r>
            <a:endParaRPr lang="en-US" dirty="0"/>
          </a:p>
          <a:p>
            <a:endParaRPr lang="en-US" dirty="0"/>
          </a:p>
          <a:p>
            <a:r>
              <a:rPr lang="en-US" dirty="0"/>
              <a:t>Try this API URL: </a:t>
            </a:r>
            <a:r>
              <a:rPr lang="en-US" dirty="0">
                <a:hlinkClick r:id="rId3"/>
              </a:rPr>
              <a:t>https://api.wheretheiss.at/v1/satellites/25544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backup URL: </a:t>
            </a:r>
            <a:r>
              <a:rPr lang="en-US" dirty="0">
                <a:hlinkClick r:id="rId4"/>
              </a:rPr>
              <a:t>https://iss-2560.herokuapp.com/iss-now</a:t>
            </a:r>
            <a:endParaRPr lang="en-US" dirty="0"/>
          </a:p>
          <a:p>
            <a:r>
              <a:rPr lang="en-US" dirty="0"/>
              <a:t>Will take a few seconds to load the first time you make a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6EE7C-466F-6F4C-A354-E589309C9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95" y="3515922"/>
            <a:ext cx="11828409" cy="18726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037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4BD2-7E4E-C645-9F6E-62119B62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177B7-D188-D84B-A7E1-3EA6F157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https://github.com/claraj/week6-examples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49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565A-2E7E-9144-A1BB-6DCFF278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2673" cy="21432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New Project</a:t>
            </a:r>
            <a:br>
              <a:rPr lang="en-US" dirty="0"/>
            </a:br>
            <a:r>
              <a:rPr lang="en-US" dirty="0"/>
              <a:t>Where is the International Space Station?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3DAC2-7C76-944A-94D0-7062B897F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03837"/>
            <a:ext cx="4412673" cy="3470833"/>
          </a:xfrm>
        </p:spPr>
        <p:txBody>
          <a:bodyPr>
            <a:normAutofit/>
          </a:bodyPr>
          <a:lstStyle/>
          <a:p>
            <a:r>
              <a:rPr lang="en-US" dirty="0"/>
              <a:t>Create a website that shows the location of the International Space Station on a Leaflet map</a:t>
            </a:r>
          </a:p>
          <a:p>
            <a:r>
              <a:rPr lang="en-US" dirty="0"/>
              <a:t>Location and marker updates every 10 seconds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5A1BD-F2D9-714E-B781-FE057298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62" y="0"/>
            <a:ext cx="6143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565A-2E7E-9144-A1BB-6DCFF278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3DAC2-7C76-944A-94D0-7062B897F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three new files:</a:t>
            </a:r>
          </a:p>
          <a:p>
            <a:endParaRPr lang="en-US" b="1" dirty="0"/>
          </a:p>
          <a:p>
            <a:r>
              <a:rPr lang="en-US" b="1" dirty="0" err="1"/>
              <a:t>iss_location.html</a:t>
            </a:r>
            <a:endParaRPr lang="en-US" b="1" dirty="0"/>
          </a:p>
          <a:p>
            <a:r>
              <a:rPr lang="en-US" b="1" dirty="0" err="1"/>
              <a:t>fetch.js</a:t>
            </a:r>
            <a:endParaRPr lang="en-US" b="1" dirty="0"/>
          </a:p>
          <a:p>
            <a:r>
              <a:rPr lang="en-US" b="1" dirty="0" err="1"/>
              <a:t>style.css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545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565A-2E7E-9144-A1BB-6DCFF278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iss_location.html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6D54D-B9EE-FB44-B6A9-58DEA233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2" y="1586922"/>
            <a:ext cx="9164135" cy="496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33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1B2B-601A-C549-BDDF-CB4AB699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4015100" cy="1460500"/>
          </a:xfrm>
        </p:spPr>
        <p:txBody>
          <a:bodyPr/>
          <a:lstStyle/>
          <a:p>
            <a:pPr algn="ctr"/>
            <a:r>
              <a:rPr lang="en-US" dirty="0" err="1"/>
              <a:t>fetch.js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D844-5584-E04A-81D7-22ECBF5F7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2852402" cy="4351338"/>
          </a:xfrm>
        </p:spPr>
        <p:txBody>
          <a:bodyPr/>
          <a:lstStyle/>
          <a:p>
            <a:r>
              <a:rPr lang="en-US" dirty="0"/>
              <a:t>fetch(</a:t>
            </a:r>
            <a:r>
              <a:rPr lang="en-US" dirty="0" err="1"/>
              <a:t>url</a:t>
            </a:r>
            <a:r>
              <a:rPr lang="en-US" dirty="0"/>
              <a:t>) returns a </a:t>
            </a:r>
            <a:r>
              <a:rPr lang="en-US" b="1" dirty="0"/>
              <a:t>Promise</a:t>
            </a:r>
          </a:p>
          <a:p>
            <a:endParaRPr lang="en-US" b="1" dirty="0"/>
          </a:p>
          <a:p>
            <a:r>
              <a:rPr lang="en-US" dirty="0"/>
              <a:t>You could write this with regular callback functions too, but this way is cleaner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41458-7EB6-E045-A0CD-51AB91E8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00" y="365125"/>
            <a:ext cx="8176900" cy="59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6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0F70-FEC0-1B42-8ACC-DA7953A4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7ABA-E934-714A-8C34-CACB0FAC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3073" cy="4351338"/>
          </a:xfrm>
        </p:spPr>
        <p:txBody>
          <a:bodyPr/>
          <a:lstStyle/>
          <a:p>
            <a:r>
              <a:rPr lang="en-US" dirty="0"/>
              <a:t>fetch returns a promise</a:t>
            </a:r>
          </a:p>
          <a:p>
            <a:r>
              <a:rPr lang="en-US" dirty="0"/>
              <a:t>A promise can </a:t>
            </a:r>
            <a:r>
              <a:rPr lang="en-US" b="1" dirty="0"/>
              <a:t>resolve </a:t>
            </a:r>
            <a:r>
              <a:rPr lang="en-US" dirty="0"/>
              <a:t>(be successful) or  </a:t>
            </a:r>
            <a:r>
              <a:rPr lang="en-US" b="1" dirty="0"/>
              <a:t>reject </a:t>
            </a:r>
            <a:r>
              <a:rPr lang="en-US" dirty="0"/>
              <a:t>(error or fail)</a:t>
            </a:r>
          </a:p>
          <a:p>
            <a:r>
              <a:rPr lang="en-US" dirty="0"/>
              <a:t>Deal with resolved promises in </a:t>
            </a:r>
            <a:r>
              <a:rPr lang="en-US" b="1" dirty="0"/>
              <a:t>then()</a:t>
            </a:r>
          </a:p>
          <a:p>
            <a:r>
              <a:rPr lang="en-US" dirty="0"/>
              <a:t>Deal with rejected promises in </a:t>
            </a:r>
            <a:r>
              <a:rPr lang="en-US" b="1" dirty="0"/>
              <a:t>catch()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43F5-2408-BC42-BEC8-BF59DD2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0" y="365125"/>
            <a:ext cx="6699250" cy="62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16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0F70-FEC0-1B42-8ACC-DA7953A4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7ABA-E934-714A-8C34-CACB0FAC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825625"/>
            <a:ext cx="4086637" cy="477786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Fetching JSON has two steps – the query, and decoding the response from a string to a JavaScript object</a:t>
            </a:r>
          </a:p>
          <a:p>
            <a:r>
              <a:rPr lang="en-US" dirty="0"/>
              <a:t>First then() receives the entire response from the server. It initiate the decoding with a call to </a:t>
            </a:r>
            <a:r>
              <a:rPr lang="en-US" dirty="0" err="1"/>
              <a:t>response.json</a:t>
            </a:r>
            <a:r>
              <a:rPr lang="en-US" dirty="0"/>
              <a:t>()</a:t>
            </a:r>
          </a:p>
          <a:p>
            <a:r>
              <a:rPr lang="en-US" dirty="0" err="1"/>
              <a:t>response.json</a:t>
            </a:r>
            <a:r>
              <a:rPr lang="en-US" dirty="0"/>
              <a:t>() returns another promise</a:t>
            </a:r>
          </a:p>
          <a:p>
            <a:r>
              <a:rPr lang="en-US" dirty="0"/>
              <a:t>When this promise resolves, it is handled in the second then() block; the result is provided to the data parameter as a JS object </a:t>
            </a:r>
          </a:p>
          <a:p>
            <a:r>
              <a:rPr lang="en-US" dirty="0"/>
              <a:t>If anything errors, the catch block function is called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43F5-2408-BC42-BEC8-BF59DD2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296" y="365125"/>
            <a:ext cx="6699250" cy="6238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5A913-6D15-6F40-87F2-8E977C067552}"/>
              </a:ext>
            </a:extLst>
          </p:cNvPr>
          <p:cNvSpPr txBox="1"/>
          <p:nvPr/>
        </p:nvSpPr>
        <p:spPr>
          <a:xfrm>
            <a:off x="9705108" y="2983768"/>
            <a:ext cx="23760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is whatever this promise resolves to 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0E6765-BCD5-784D-B087-BF5F9D18A9A2}"/>
              </a:ext>
            </a:extLst>
          </p:cNvPr>
          <p:cNvSpPr/>
          <p:nvPr/>
        </p:nvSpPr>
        <p:spPr>
          <a:xfrm>
            <a:off x="7994073" y="2978727"/>
            <a:ext cx="1703565" cy="346687"/>
          </a:xfrm>
          <a:custGeom>
            <a:avLst/>
            <a:gdLst>
              <a:gd name="connsiteX0" fmla="*/ 651163 w 1703565"/>
              <a:gd name="connsiteY0" fmla="*/ 0 h 346687"/>
              <a:gd name="connsiteX1" fmla="*/ 1690254 w 1703565"/>
              <a:gd name="connsiteY1" fmla="*/ 290946 h 346687"/>
              <a:gd name="connsiteX2" fmla="*/ 0 w 1703565"/>
              <a:gd name="connsiteY2" fmla="*/ 346364 h 34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3565" h="346687">
                <a:moveTo>
                  <a:pt x="651163" y="0"/>
                </a:moveTo>
                <a:cubicBezTo>
                  <a:pt x="1224972" y="116609"/>
                  <a:pt x="1798781" y="233219"/>
                  <a:pt x="1690254" y="290946"/>
                </a:cubicBezTo>
                <a:cubicBezTo>
                  <a:pt x="1581727" y="348673"/>
                  <a:pt x="790863" y="347518"/>
                  <a:pt x="0" y="346364"/>
                </a:cubicBezTo>
              </a:path>
            </a:pathLst>
          </a:custGeom>
          <a:noFill/>
          <a:ln w="762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88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C054-75B2-B048-AC23-16C6B813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Simplify Arrow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7545-CE4C-624A-AB8A-EB97D439B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825625"/>
            <a:ext cx="5375562" cy="46717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some cases, can simplify arrow function syntax</a:t>
            </a:r>
          </a:p>
          <a:p>
            <a:r>
              <a:rPr lang="en-US" dirty="0"/>
              <a:t>If exactly one parameter, can omit ( ) </a:t>
            </a:r>
          </a:p>
          <a:p>
            <a:r>
              <a:rPr lang="en-US" dirty="0"/>
              <a:t>If the the {} contains one statement, can omit the {} and just write the statement </a:t>
            </a:r>
          </a:p>
          <a:p>
            <a:r>
              <a:rPr lang="en-US" dirty="0"/>
              <a:t>If the statement is a return statement, also omit the word </a:t>
            </a:r>
            <a:r>
              <a:rPr lang="en-US" b="1" dirty="0"/>
              <a:t>return</a:t>
            </a:r>
            <a:r>
              <a:rPr lang="en-US" dirty="0"/>
              <a:t> and whatever the statement evaluates to will be returned </a:t>
            </a:r>
          </a:p>
          <a:p>
            <a:r>
              <a:rPr lang="en-US" dirty="0"/>
              <a:t>Everything will still work if you don't simplify them - it's not required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6E8EF-5D3A-2E4B-BDBD-C5C2F9E8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712125" cy="467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86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C518-8CF0-944F-92BA-5B600BCF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should show ISS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D3660-D2CF-4E4C-BC5A-65A6346B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6BF55-CECB-C647-936E-42E5C38A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18" y="3569291"/>
            <a:ext cx="7454900" cy="1803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586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529BAA2-385C-BD41-99CF-98FE1C44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509944"/>
            <a:ext cx="9296400" cy="599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21C67-3E3C-5746-A90C-867A6184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369681"/>
            <a:ext cx="2909455" cy="1325563"/>
          </a:xfrm>
        </p:spPr>
        <p:txBody>
          <a:bodyPr/>
          <a:lstStyle/>
          <a:p>
            <a:r>
              <a:rPr lang="en-US" dirty="0"/>
              <a:t>ISS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50F83-DF6F-1048-B39A-ADEB9F28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2" y="1690688"/>
            <a:ext cx="2107883" cy="4351338"/>
          </a:xfrm>
        </p:spPr>
        <p:txBody>
          <a:bodyPr/>
          <a:lstStyle/>
          <a:p>
            <a:r>
              <a:rPr lang="en-US" dirty="0"/>
              <a:t>Add leaflet CSS and JS</a:t>
            </a:r>
          </a:p>
          <a:p>
            <a:r>
              <a:rPr lang="en-US" dirty="0"/>
              <a:t>Link in your </a:t>
            </a:r>
            <a:r>
              <a:rPr lang="en-US" dirty="0" err="1"/>
              <a:t>style.css</a:t>
            </a:r>
            <a:endParaRPr lang="en-US" dirty="0"/>
          </a:p>
          <a:p>
            <a:r>
              <a:rPr lang="en-US" dirty="0"/>
              <a:t>Add a div for the map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D7BB4E-FBCE-724C-A983-16106BB99383}"/>
              </a:ext>
            </a:extLst>
          </p:cNvPr>
          <p:cNvCxnSpPr>
            <a:cxnSpLocks/>
          </p:cNvCxnSpPr>
          <p:nvPr/>
        </p:nvCxnSpPr>
        <p:spPr>
          <a:xfrm flipH="1" flipV="1">
            <a:off x="5321606" y="5692942"/>
            <a:ext cx="1081185" cy="29677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7C33FD-D775-4747-9305-137DCCA08B39}"/>
              </a:ext>
            </a:extLst>
          </p:cNvPr>
          <p:cNvCxnSpPr>
            <a:cxnSpLocks/>
          </p:cNvCxnSpPr>
          <p:nvPr/>
        </p:nvCxnSpPr>
        <p:spPr>
          <a:xfrm flipH="1">
            <a:off x="9607354" y="1329288"/>
            <a:ext cx="955964" cy="4853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443066-7967-444F-9892-09C13E606965}"/>
              </a:ext>
            </a:extLst>
          </p:cNvPr>
          <p:cNvCxnSpPr>
            <a:cxnSpLocks/>
          </p:cNvCxnSpPr>
          <p:nvPr/>
        </p:nvCxnSpPr>
        <p:spPr>
          <a:xfrm flipH="1">
            <a:off x="8195650" y="2948982"/>
            <a:ext cx="141170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4AC4BA-8F67-CA46-8457-93C099D1A914}"/>
              </a:ext>
            </a:extLst>
          </p:cNvPr>
          <p:cNvSpPr txBox="1"/>
          <p:nvPr/>
        </p:nvSpPr>
        <p:spPr>
          <a:xfrm>
            <a:off x="6539345" y="5805055"/>
            <a:ext cx="9460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Map div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959E7-D73B-6240-A6AC-F55D48B5F5FB}"/>
              </a:ext>
            </a:extLst>
          </p:cNvPr>
          <p:cNvSpPr txBox="1"/>
          <p:nvPr/>
        </p:nvSpPr>
        <p:spPr>
          <a:xfrm>
            <a:off x="9638706" y="847796"/>
            <a:ext cx="18492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Leaflet CSS and JS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497ED-2245-7444-8E05-75BFBF6B47E9}"/>
              </a:ext>
            </a:extLst>
          </p:cNvPr>
          <p:cNvSpPr txBox="1"/>
          <p:nvPr/>
        </p:nvSpPr>
        <p:spPr>
          <a:xfrm>
            <a:off x="9743908" y="2764316"/>
            <a:ext cx="11580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Stylesheet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A9F13-85B4-C248-A9E6-DE0C301F56DE}"/>
              </a:ext>
            </a:extLst>
          </p:cNvPr>
          <p:cNvSpPr/>
          <p:nvPr/>
        </p:nvSpPr>
        <p:spPr>
          <a:xfrm>
            <a:off x="394467" y="6504344"/>
            <a:ext cx="9472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Leaflet JS and CSS - copy from your last project or from </a:t>
            </a:r>
            <a:r>
              <a:rPr lang="en-US" dirty="0">
                <a:hlinkClick r:id="rId3"/>
              </a:rPr>
              <a:t>https://leafletjs.com/examples/quick-start/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904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6E59-9F3F-BE47-AA25-9603E271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style.css</a:t>
            </a:r>
            <a:r>
              <a:rPr lang="en-US" dirty="0"/>
              <a:t> – set height and width of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453A9-DD4C-CB42-818A-F7D2F3111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this is set if your map doesn’t show up - make sure the selector is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8EE84-0AFD-1544-BF00-517ABEDA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822" y="2831521"/>
            <a:ext cx="3661258" cy="186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6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F76A-1731-814D-9B36-28649576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arguments to other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91C9-E0E0-FE47-A86D-14753F66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can be passed to other functions as arguments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5DCD8-E01E-DF41-A895-4967D981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1" y="2298700"/>
            <a:ext cx="11604837" cy="300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5C637-E6C7-0E41-9337-72F50E99F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72" y="5130800"/>
            <a:ext cx="6493828" cy="1435100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9807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3AFB-806B-394D-BC6A-4BF3D29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7218" cy="1325563"/>
          </a:xfrm>
        </p:spPr>
        <p:txBody>
          <a:bodyPr/>
          <a:lstStyle/>
          <a:p>
            <a:r>
              <a:rPr lang="en-US" dirty="0" err="1"/>
              <a:t>fetch.js</a:t>
            </a:r>
            <a:r>
              <a:rPr lang="en-US" dirty="0"/>
              <a:t> – draw 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01AD-19B1-0D46-89A6-E9207B3C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86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same </a:t>
            </a:r>
            <a:r>
              <a:rPr lang="en-US" dirty="0" err="1"/>
              <a:t>tileLayer</a:t>
            </a:r>
            <a:r>
              <a:rPr lang="en-US" dirty="0"/>
              <a:t> call, including your access token, that you used last week, in the colleges map </a:t>
            </a:r>
          </a:p>
          <a:p>
            <a:endParaRPr lang="en-US" dirty="0"/>
          </a:p>
          <a:p>
            <a:r>
              <a:rPr lang="en-US" dirty="0"/>
              <a:t>Draw a map of the world, and use the </a:t>
            </a:r>
            <a:r>
              <a:rPr lang="en-US" dirty="0" err="1"/>
              <a:t>lat</a:t>
            </a:r>
            <a:r>
              <a:rPr lang="en-US" dirty="0"/>
              <a:t>-long from the API call to draw a marker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3701E-273F-914A-B289-8EDA5F75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78" y="365125"/>
            <a:ext cx="756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AC81-8FA9-954D-8D22-765E9AC1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997F-AC09-7141-A043-E69D14A12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078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Move the fetching code into a function </a:t>
            </a:r>
          </a:p>
          <a:p>
            <a:r>
              <a:rPr lang="en-US" dirty="0"/>
              <a:t>We can use </a:t>
            </a:r>
            <a:r>
              <a:rPr lang="en-US" dirty="0" err="1"/>
              <a:t>setInterval</a:t>
            </a:r>
            <a:r>
              <a:rPr lang="en-US" dirty="0"/>
              <a:t> to repeat the API call and update the map</a:t>
            </a:r>
          </a:p>
          <a:p>
            <a:endParaRPr lang="en-US" dirty="0"/>
          </a:p>
          <a:p>
            <a:r>
              <a:rPr lang="en-US" dirty="0"/>
              <a:t>Need to make an initial call to </a:t>
            </a:r>
            <a:r>
              <a:rPr lang="en-US" dirty="0" err="1"/>
              <a:t>iss</a:t>
            </a:r>
            <a:r>
              <a:rPr lang="en-US" dirty="0"/>
              <a:t>() since </a:t>
            </a:r>
            <a:r>
              <a:rPr lang="en-US" dirty="0" err="1"/>
              <a:t>setInterval</a:t>
            </a:r>
            <a:r>
              <a:rPr lang="en-US" dirty="0"/>
              <a:t> waits one interval period to start repeatedly calling the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37ABD-E803-6340-BB91-EF7422AB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262" y="0"/>
            <a:ext cx="6800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8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5B1E-4403-8245-B38C-D9E942B1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3AB4-308F-014D-9EA0-F0636A2B3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71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Make sure your map works and updates every 10 seconds</a:t>
            </a:r>
          </a:p>
          <a:p>
            <a:r>
              <a:rPr lang="en-US" dirty="0"/>
              <a:t>Can you add an element to the page that shows the date and time the position was updated?</a:t>
            </a:r>
          </a:p>
          <a:p>
            <a:r>
              <a:rPr lang="en-US" dirty="0"/>
              <a:t>Update it from inside the </a:t>
            </a:r>
            <a:r>
              <a:rPr lang="en-US" dirty="0" err="1"/>
              <a:t>iss</a:t>
            </a:r>
            <a:r>
              <a:rPr lang="en-US" dirty="0"/>
              <a:t>() function</a:t>
            </a:r>
          </a:p>
          <a:p>
            <a:endParaRPr lang="en-US" dirty="0"/>
          </a:p>
          <a:p>
            <a:r>
              <a:rPr lang="en-US" dirty="0"/>
              <a:t>Can you display an ISS icon, instead of the </a:t>
            </a:r>
            <a:r>
              <a:rPr lang="en-US"/>
              <a:t>default marker?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66012-0700-F646-9DC9-05A7530B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8" y="0"/>
            <a:ext cx="6450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74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D9C1-36B2-D747-B53D-5A6E0873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 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CC3A-E3D3-8B43-A083-1347D2C40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01139" cy="4351338"/>
          </a:xfrm>
        </p:spPr>
        <p:txBody>
          <a:bodyPr/>
          <a:lstStyle/>
          <a:p>
            <a:r>
              <a:rPr lang="en-US" dirty="0"/>
              <a:t>Use an appropriate icon, for example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ISS icon by Viktor </a:t>
            </a:r>
            <a:r>
              <a:rPr lang="en-US" dirty="0" err="1"/>
              <a:t>Korobkov</a:t>
            </a:r>
            <a:r>
              <a:rPr lang="en-US" dirty="0"/>
              <a:t>, from the Noun Project</a:t>
            </a:r>
          </a:p>
          <a:p>
            <a:r>
              <a:rPr lang="en-US" dirty="0">
                <a:hlinkClick r:id="rId2"/>
              </a:rPr>
              <a:t>https://thenounproject.com/search/?q=iss&amp;creator=2456089&amp;i=956251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276CB-06C7-0B48-883F-818BD2433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824" y="1690688"/>
            <a:ext cx="4127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7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8A86-FC34-6242-B5BE-AD5610B3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165" cy="1460500"/>
          </a:xfrm>
        </p:spPr>
        <p:txBody>
          <a:bodyPr/>
          <a:lstStyle/>
          <a:p>
            <a:r>
              <a:rPr lang="en-US" dirty="0" err="1"/>
              <a:t>fetch.js</a:t>
            </a:r>
            <a:r>
              <a:rPr lang="en-US" dirty="0"/>
              <a:t> using icon for marker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DDCE0-2F9F-724F-990C-0DA21DDC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01" y="2135841"/>
            <a:ext cx="2273722" cy="4351338"/>
          </a:xfrm>
        </p:spPr>
        <p:txBody>
          <a:bodyPr/>
          <a:lstStyle/>
          <a:p>
            <a:r>
              <a:rPr lang="en-US" dirty="0"/>
              <a:t>Create an icon</a:t>
            </a:r>
          </a:p>
          <a:p>
            <a:r>
              <a:rPr lang="en-US" dirty="0"/>
              <a:t>Use the icon when adding the marker for the first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6C19E-B607-1848-8D98-21199993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22" y="2068373"/>
            <a:ext cx="8095108" cy="4486275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4BCF6E-3657-F343-84D1-2483EE71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76" y="474093"/>
            <a:ext cx="4405353" cy="2433189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FAF47B-37AC-D24E-B331-9E453B44C4A8}"/>
              </a:ext>
            </a:extLst>
          </p:cNvPr>
          <p:cNvCxnSpPr>
            <a:cxnSpLocks/>
          </p:cNvCxnSpPr>
          <p:nvPr/>
        </p:nvCxnSpPr>
        <p:spPr>
          <a:xfrm flipH="1">
            <a:off x="7971183" y="3518452"/>
            <a:ext cx="715617" cy="6340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C91BDD-8D48-F740-883B-36B2A656FC44}"/>
              </a:ext>
            </a:extLst>
          </p:cNvPr>
          <p:cNvSpPr txBox="1"/>
          <p:nvPr/>
        </p:nvSpPr>
        <p:spPr>
          <a:xfrm>
            <a:off x="8667438" y="3333786"/>
            <a:ext cx="16445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Modify this line</a:t>
            </a:r>
          </a:p>
        </p:txBody>
      </p:sp>
    </p:spTree>
    <p:extLst>
      <p:ext uri="{BB962C8B-B14F-4D97-AF65-F5344CB8AC3E}">
        <p14:creationId xmlns:p14="http://schemas.microsoft.com/office/powerpoint/2010/main" val="805712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FA85-600E-9F47-90F8-D5F826CF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shown for the marker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2F3CD-2D4D-E648-9BD5-79E77F07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5017" cy="4351338"/>
          </a:xfrm>
        </p:spPr>
        <p:txBody>
          <a:bodyPr/>
          <a:lstStyle/>
          <a:p>
            <a:r>
              <a:rPr lang="en-US" dirty="0"/>
              <a:t>Test in your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C7B08-D8D9-F442-BE76-E05F61EA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664494"/>
            <a:ext cx="5880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2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6738-9C4D-494E-99F4-8983161C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</a:t>
            </a:r>
            <a:r>
              <a:rPr lang="en-US" dirty="0" err="1"/>
              <a:t>setInterval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460-A3DD-294F-AE33-D35E9C1A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3140" cy="4351338"/>
          </a:xfrm>
        </p:spPr>
        <p:txBody>
          <a:bodyPr/>
          <a:lstStyle/>
          <a:p>
            <a:r>
              <a:rPr lang="en-US" dirty="0"/>
              <a:t>A time diagram with </a:t>
            </a:r>
            <a:r>
              <a:rPr lang="en-US" dirty="0" err="1"/>
              <a:t>setInterval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happens if the fetch() takes a long time? Perhaps longer than the interval?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EE315-D925-CB44-A2CA-42061A89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343" y="1825625"/>
            <a:ext cx="5346700" cy="166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2BA414-3884-3A48-8593-0B31DF414BA6}"/>
              </a:ext>
            </a:extLst>
          </p:cNvPr>
          <p:cNvSpPr/>
          <p:nvPr/>
        </p:nvSpPr>
        <p:spPr>
          <a:xfrm>
            <a:off x="1712364" y="6354607"/>
            <a:ext cx="443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https://javascript.info/settimeout-setinterval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370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6738-9C4D-494E-99F4-8983161C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to </a:t>
            </a:r>
            <a:r>
              <a:rPr lang="en-US" dirty="0" err="1"/>
              <a:t>setInterval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460-A3DD-294F-AE33-D35E9C1A3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setInterval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recursive </a:t>
            </a:r>
            <a:r>
              <a:rPr lang="en-US" dirty="0" err="1"/>
              <a:t>setTimeout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EE315-D925-CB44-A2CA-42061A89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15" y="1647981"/>
            <a:ext cx="6299985" cy="196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DB75C-6370-2F4A-A91C-BF4FAC58F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84" y="3942413"/>
            <a:ext cx="5758816" cy="20368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84AA18-2C78-6A40-B0AC-EBDB5506E48A}"/>
              </a:ext>
            </a:extLst>
          </p:cNvPr>
          <p:cNvSpPr/>
          <p:nvPr/>
        </p:nvSpPr>
        <p:spPr>
          <a:xfrm>
            <a:off x="1712364" y="6354607"/>
            <a:ext cx="443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https://javascript.info/settimeout-setinterval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2691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6452-D0BB-7C44-9153-8C439525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87233" cy="1325563"/>
          </a:xfrm>
        </p:spPr>
        <p:txBody>
          <a:bodyPr/>
          <a:lstStyle/>
          <a:p>
            <a:r>
              <a:rPr lang="en-US" dirty="0"/>
              <a:t>Better approach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4EF0E-127C-4143-B853-B7EF021A2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42" y="1825624"/>
            <a:ext cx="3785191" cy="46815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Recursive </a:t>
            </a:r>
            <a:r>
              <a:rPr lang="en-US" dirty="0" err="1"/>
              <a:t>setTimeout</a:t>
            </a:r>
            <a:endParaRPr lang="en-US" dirty="0"/>
          </a:p>
          <a:p>
            <a:r>
              <a:rPr lang="en-US" dirty="0"/>
              <a:t>Call the </a:t>
            </a:r>
            <a:r>
              <a:rPr lang="en-US" dirty="0" err="1"/>
              <a:t>iss</a:t>
            </a:r>
            <a:r>
              <a:rPr lang="en-US" dirty="0"/>
              <a:t> function</a:t>
            </a:r>
          </a:p>
          <a:p>
            <a:r>
              <a:rPr lang="en-US" dirty="0"/>
              <a:t>At the end of the </a:t>
            </a:r>
            <a:r>
              <a:rPr lang="en-US" dirty="0" err="1"/>
              <a:t>iss</a:t>
            </a:r>
            <a:r>
              <a:rPr lang="en-US" dirty="0"/>
              <a:t> function, the </a:t>
            </a:r>
            <a:r>
              <a:rPr lang="en-US" dirty="0" err="1"/>
              <a:t>iss</a:t>
            </a:r>
            <a:r>
              <a:rPr lang="en-US" dirty="0"/>
              <a:t> function will call itself after a timeout</a:t>
            </a:r>
          </a:p>
          <a:p>
            <a:r>
              <a:rPr lang="en-US" dirty="0"/>
              <a:t>There will now always be </a:t>
            </a:r>
            <a:r>
              <a:rPr lang="en-US" i="1" dirty="0"/>
              <a:t>update</a:t>
            </a:r>
            <a:r>
              <a:rPr lang="en-US" dirty="0"/>
              <a:t> </a:t>
            </a:r>
            <a:r>
              <a:rPr lang="en-US" dirty="0" err="1"/>
              <a:t>ms</a:t>
            </a:r>
            <a:r>
              <a:rPr lang="en-US" dirty="0"/>
              <a:t> between the end of one fetch() and the start of the next, no matter how long it takes to fetch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B8F59-D1BF-5945-8B54-84E3B433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70" y="0"/>
            <a:ext cx="7638501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A4F7AB-34E4-6C4B-ADCB-99DFC41FBE6E}"/>
              </a:ext>
            </a:extLst>
          </p:cNvPr>
          <p:cNvCxnSpPr>
            <a:cxnSpLocks/>
          </p:cNvCxnSpPr>
          <p:nvPr/>
        </p:nvCxnSpPr>
        <p:spPr>
          <a:xfrm flipH="1">
            <a:off x="7271551" y="6328238"/>
            <a:ext cx="1610178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2E665D-52DC-E041-AFB9-C3D17EBFA9B7}"/>
              </a:ext>
            </a:extLst>
          </p:cNvPr>
          <p:cNvCxnSpPr>
            <a:cxnSpLocks/>
          </p:cNvCxnSpPr>
          <p:nvPr/>
        </p:nvCxnSpPr>
        <p:spPr>
          <a:xfrm flipH="1" flipV="1">
            <a:off x="5070612" y="216735"/>
            <a:ext cx="1891662" cy="29677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983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9249-DB06-A64D-8DA7-9DA8ECE1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3083442" cy="2697052"/>
          </a:xfrm>
        </p:spPr>
        <p:txBody>
          <a:bodyPr>
            <a:normAutofit/>
          </a:bodyPr>
          <a:lstStyle/>
          <a:p>
            <a:r>
              <a:rPr lang="en-US" dirty="0"/>
              <a:t>Setting a max number of failed attempts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4E03-16BF-E74C-9B70-3A931B74A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72" y="3429000"/>
            <a:ext cx="2764465" cy="3136605"/>
          </a:xfrm>
        </p:spPr>
        <p:txBody>
          <a:bodyPr>
            <a:normAutofit/>
          </a:bodyPr>
          <a:lstStyle/>
          <a:p>
            <a:r>
              <a:rPr lang="en-US" dirty="0" err="1"/>
              <a:t>setTimeout</a:t>
            </a:r>
            <a:r>
              <a:rPr lang="en-US" dirty="0"/>
              <a:t> can have optional arguments which are passed to the callback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4400B-0020-5E47-8ECE-71514905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32" y="0"/>
            <a:ext cx="8508268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7E6A16-B15E-2349-803F-4B3BA747FB7E}"/>
              </a:ext>
            </a:extLst>
          </p:cNvPr>
          <p:cNvCxnSpPr>
            <a:cxnSpLocks/>
          </p:cNvCxnSpPr>
          <p:nvPr/>
        </p:nvCxnSpPr>
        <p:spPr>
          <a:xfrm flipH="1" flipV="1">
            <a:off x="5814891" y="365125"/>
            <a:ext cx="1891662" cy="29677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079D9A-08C1-7048-975C-64ABE7387A70}"/>
              </a:ext>
            </a:extLst>
          </p:cNvPr>
          <p:cNvCxnSpPr>
            <a:cxnSpLocks/>
          </p:cNvCxnSpPr>
          <p:nvPr/>
        </p:nvCxnSpPr>
        <p:spPr>
          <a:xfrm flipH="1" flipV="1">
            <a:off x="7175858" y="6417215"/>
            <a:ext cx="1891662" cy="29677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2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F1F5-8D5B-0948-9F35-D9CCF386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arguments to other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6FD9-8161-3642-9A03-70988207C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also used these with event handlers</a:t>
            </a:r>
          </a:p>
          <a:p>
            <a:r>
              <a:rPr lang="en-US" dirty="0"/>
              <a:t>Function definition as argument to other function – a </a:t>
            </a:r>
            <a:r>
              <a:rPr lang="en-US" b="1" dirty="0"/>
              <a:t>callback</a:t>
            </a:r>
          </a:p>
          <a:p>
            <a:r>
              <a:rPr lang="en-US" dirty="0"/>
              <a:t>When the event happens, the callback function will be called </a:t>
            </a:r>
          </a:p>
          <a:p>
            <a:r>
              <a:rPr lang="en-US" dirty="0"/>
              <a:t>This pattern is very common, to describe what tasks should be performed sometime in the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CA30E-ACFA-1647-ABE5-0058D3433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42" y="4470400"/>
            <a:ext cx="10767158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6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700D-851D-144D-A6D9-32F7698F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 repository for your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FF34-5AA7-6346-B012-38505CE35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Push your work to GitHub</a:t>
            </a:r>
          </a:p>
          <a:p>
            <a:r>
              <a:rPr lang="en-US" dirty="0"/>
              <a:t>Enable GitHub pages - instructions in D2L</a:t>
            </a:r>
          </a:p>
          <a:p>
            <a:r>
              <a:rPr lang="en-US" dirty="0"/>
              <a:t>Make sure all your pages - current time, ISS location map - are live</a:t>
            </a:r>
          </a:p>
          <a:p>
            <a:endParaRPr lang="en-US" dirty="0"/>
          </a:p>
          <a:p>
            <a:r>
              <a:rPr lang="en-US" dirty="0"/>
              <a:t>You will need to turn project 1 in using GitHub </a:t>
            </a:r>
          </a:p>
          <a:p>
            <a:endParaRPr lang="en-US" dirty="0"/>
          </a:p>
          <a:p>
            <a:r>
              <a:rPr lang="en-US" dirty="0"/>
              <a:t>If you need any help using git and GitHub, PLEASE ASK!</a:t>
            </a:r>
          </a:p>
          <a:p>
            <a:r>
              <a:rPr lang="en-US" dirty="0"/>
              <a:t>I am happy to help you get set up or troubleshoot, so please ask! </a:t>
            </a:r>
          </a:p>
        </p:txBody>
      </p:sp>
    </p:spTree>
    <p:extLst>
      <p:ext uri="{BB962C8B-B14F-4D97-AF65-F5344CB8AC3E}">
        <p14:creationId xmlns:p14="http://schemas.microsoft.com/office/powerpoint/2010/main" val="3722452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E14D-482E-6848-A0BB-A12D43B2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APIs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9889-083B-C041-8D92-8384DBB90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here </a:t>
            </a:r>
            <a:r>
              <a:rPr lang="en-US" dirty="0">
                <a:hlinkClick r:id="rId2"/>
              </a:rPr>
              <a:t>https://github.com/public-apis/public-apis</a:t>
            </a:r>
            <a:endParaRPr lang="en-US" dirty="0"/>
          </a:p>
          <a:p>
            <a:r>
              <a:rPr lang="en-US" dirty="0"/>
              <a:t>Tips for working with APIs on pages</a:t>
            </a:r>
          </a:p>
          <a:p>
            <a:pPr lvl="1"/>
            <a:r>
              <a:rPr lang="en-US" dirty="0"/>
              <a:t>Use the free APIs which don't need authentication or keys, since you won't be able to keep those secret</a:t>
            </a:r>
          </a:p>
          <a:p>
            <a:pPr lvl="1"/>
            <a:r>
              <a:rPr lang="en-US" dirty="0"/>
              <a:t>Only APIs that use HTTPS work on GitHub pages</a:t>
            </a:r>
          </a:p>
        </p:txBody>
      </p:sp>
    </p:spTree>
    <p:extLst>
      <p:ext uri="{BB962C8B-B14F-4D97-AF65-F5344CB8AC3E}">
        <p14:creationId xmlns:p14="http://schemas.microsoft.com/office/powerpoint/2010/main" val="429135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A37F-1BB8-DE4D-BA1E-0971C07F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749C-23FB-BA44-8D6D-3E643A091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World Bank API - </a:t>
            </a:r>
            <a:r>
              <a:rPr lang="en-US"/>
              <a:t>Capital City Quiz </a:t>
            </a:r>
            <a:r>
              <a:rPr lang="en-US" dirty="0"/>
              <a:t>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5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DA09-8B0A-DD4C-983E-3647FEFB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365125"/>
            <a:ext cx="2870791" cy="265452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setTimeout</a:t>
            </a:r>
            <a:r>
              <a:rPr lang="en-US" dirty="0"/>
              <a:t> call a function after a 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3FBBC-53FE-EC45-B855-101522850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42" y="3478654"/>
            <a:ext cx="3033153" cy="27320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Another callback function</a:t>
            </a:r>
          </a:p>
          <a:p>
            <a:r>
              <a:rPr lang="en-US" dirty="0"/>
              <a:t>Write and view  this page </a:t>
            </a:r>
          </a:p>
          <a:p>
            <a:r>
              <a:rPr lang="en-US" dirty="0"/>
              <a:t>Wait 3 seconds - do you see the alert?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B4F71-375B-2947-B239-7424C821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552" y="930442"/>
            <a:ext cx="8654447" cy="49431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F332C7-5F0D-CB4E-B617-47B89050A067}"/>
              </a:ext>
            </a:extLst>
          </p:cNvPr>
          <p:cNvSpPr txBox="1">
            <a:spLocks/>
          </p:cNvSpPr>
          <p:nvPr/>
        </p:nvSpPr>
        <p:spPr>
          <a:xfrm>
            <a:off x="6981674" y="4636168"/>
            <a:ext cx="4039253" cy="20186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3000 is the delay before the function is called</a:t>
            </a:r>
          </a:p>
          <a:p>
            <a:r>
              <a:rPr lang="en-US" dirty="0"/>
              <a:t>Delay specified in milliseconds, 1000ths of a second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5B1F72-008D-A84B-AB03-B899DE0170FB}"/>
              </a:ext>
            </a:extLst>
          </p:cNvPr>
          <p:cNvCxnSpPr/>
          <p:nvPr/>
        </p:nvCxnSpPr>
        <p:spPr>
          <a:xfrm flipH="1" flipV="1">
            <a:off x="5598695" y="4636168"/>
            <a:ext cx="1363579" cy="59355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46B4-03E5-3148-AD2C-9FDD3F1B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52" y="0"/>
            <a:ext cx="3754422" cy="2438400"/>
          </a:xfrm>
        </p:spPr>
        <p:txBody>
          <a:bodyPr/>
          <a:lstStyle/>
          <a:p>
            <a:r>
              <a:rPr lang="en-US" b="1" dirty="0" err="1"/>
              <a:t>setInterval</a:t>
            </a:r>
            <a:r>
              <a:rPr lang="en-US" dirty="0"/>
              <a:t>  calls a function repeatedly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F79B-95AA-B741-849C-C781A5C7E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0" y="2625906"/>
            <a:ext cx="3914275" cy="3726768"/>
          </a:xfrm>
          <a:solidFill>
            <a:schemeClr val="bg1"/>
          </a:solidFill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b="1" dirty="0"/>
              <a:t>Your Turn: </a:t>
            </a:r>
            <a:r>
              <a:rPr lang="en-US" dirty="0"/>
              <a:t>What Time Is It? page </a:t>
            </a:r>
          </a:p>
          <a:p>
            <a:r>
              <a:rPr lang="en-US" dirty="0"/>
              <a:t>Do you see the date and time updating?</a:t>
            </a:r>
          </a:p>
          <a:p>
            <a:r>
              <a:rPr lang="en-US" dirty="0"/>
              <a:t>1000 is the interval between function calls</a:t>
            </a:r>
          </a:p>
          <a:p>
            <a:r>
              <a:rPr lang="en-US" dirty="0"/>
              <a:t>Interval specified in milliseconds, 1000ths of a second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45FF-0A43-5F40-91F4-DABAC85D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160" y="0"/>
            <a:ext cx="6688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0AC8-94CC-6B41-8DBE-74A174C2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is single-threaded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BE8A-50F7-CE41-B5D0-C26592423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only do one thing at once</a:t>
            </a:r>
          </a:p>
          <a:p>
            <a:r>
              <a:rPr lang="en-US" dirty="0"/>
              <a:t>For tasks that might take a long time, you must start the task, and then provide a function to be called when that task is done, and a separate function to be called if the task fails/errors</a:t>
            </a:r>
          </a:p>
          <a:p>
            <a:pPr lvl="1"/>
            <a:r>
              <a:rPr lang="en-US" dirty="0"/>
              <a:t>Otherwise your program just has to wait = frozen page until task is done</a:t>
            </a:r>
          </a:p>
          <a:p>
            <a:pPr lvl="1"/>
            <a:r>
              <a:rPr lang="en-US" dirty="0"/>
              <a:t>Poor user experience</a:t>
            </a:r>
          </a:p>
          <a:p>
            <a:r>
              <a:rPr lang="en-US" dirty="0"/>
              <a:t>Better if your program can continue to do other tasks; respond to events, while it is waiting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4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B844-808E-DD4C-93DE-5AAD7000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slow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3ADD-1ED2-FD43-B29E-17C8D28F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Fetching data from a database</a:t>
            </a:r>
          </a:p>
          <a:p>
            <a:r>
              <a:rPr lang="en-US" dirty="0"/>
              <a:t>Fetching data from an API</a:t>
            </a:r>
          </a:p>
          <a:p>
            <a:r>
              <a:rPr lang="en-US" dirty="0"/>
              <a:t>Processing data returned from a database call or API call</a:t>
            </a:r>
          </a:p>
          <a:p>
            <a:r>
              <a:rPr lang="en-US" dirty="0"/>
              <a:t>Loading an image from a file</a:t>
            </a:r>
          </a:p>
          <a:p>
            <a:r>
              <a:rPr lang="en-US" dirty="0"/>
              <a:t>Image processing</a:t>
            </a:r>
          </a:p>
          <a:p>
            <a:r>
              <a:rPr lang="en-US" dirty="0"/>
              <a:t>Saving a file</a:t>
            </a:r>
          </a:p>
          <a:p>
            <a:r>
              <a:rPr lang="en-US" dirty="0"/>
              <a:t>Deliberately waiting for a period of time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1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FF8E-F6A1-DC4F-BF3E-A4E8739FE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79" y="257019"/>
            <a:ext cx="2234784" cy="1568606"/>
          </a:xfrm>
        </p:spPr>
        <p:txBody>
          <a:bodyPr>
            <a:normAutofit fontScale="90000"/>
          </a:bodyPr>
          <a:lstStyle/>
          <a:p>
            <a:r>
              <a:rPr lang="en-US" dirty="0"/>
              <a:t>Arrow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AB50B-7F10-6F40-A0C4-0F3A18FCE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4" y="1825625"/>
            <a:ext cx="2743200" cy="4351338"/>
          </a:xfrm>
        </p:spPr>
        <p:txBody>
          <a:bodyPr>
            <a:normAutofit/>
          </a:bodyPr>
          <a:lstStyle/>
          <a:p>
            <a:r>
              <a:rPr lang="en-US" dirty="0"/>
              <a:t>Syntax to simplify writing a callback function</a:t>
            </a:r>
          </a:p>
          <a:p>
            <a:endParaRPr lang="en-US" dirty="0"/>
          </a:p>
          <a:p>
            <a:r>
              <a:rPr lang="en-US" dirty="0"/>
              <a:t>Omit the word function</a:t>
            </a:r>
          </a:p>
          <a:p>
            <a:r>
              <a:rPr lang="en-US" dirty="0"/>
              <a:t>Add an arrow after the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37D49-439B-0C4A-AE69-7E34BCBBA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05" y="600271"/>
            <a:ext cx="8686693" cy="53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7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30474</TotalTime>
  <Words>1868</Words>
  <Application>Microsoft Macintosh PowerPoint</Application>
  <PresentationFormat>Widescreen</PresentationFormat>
  <Paragraphs>219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Callbacks, Promises and  API Calls</vt:lpstr>
      <vt:lpstr>Code examples</vt:lpstr>
      <vt:lpstr>Functions as arguments to other functions</vt:lpstr>
      <vt:lpstr>Functions as arguments to other functions</vt:lpstr>
      <vt:lpstr>setTimeout call a function after a delay</vt:lpstr>
      <vt:lpstr>setInterval  calls a function repeatedly</vt:lpstr>
      <vt:lpstr>JavaScript is single-threaded</vt:lpstr>
      <vt:lpstr>Examples of slow tasks</vt:lpstr>
      <vt:lpstr>Arrow Functions </vt:lpstr>
      <vt:lpstr>Arrow Functions shortcuts</vt:lpstr>
      <vt:lpstr>Your Turn</vt:lpstr>
      <vt:lpstr>Solution</vt:lpstr>
      <vt:lpstr>API: Application Programming Interface</vt:lpstr>
      <vt:lpstr>APIs</vt:lpstr>
      <vt:lpstr>JSON response</vt:lpstr>
      <vt:lpstr>Fetching data from an API</vt:lpstr>
      <vt:lpstr>Problems with Callbacks </vt:lpstr>
      <vt:lpstr>Lab Project - Capital City Quiz</vt:lpstr>
      <vt:lpstr>Another API – Where is the International Space Station?</vt:lpstr>
      <vt:lpstr>New Project Where is the International Space Station?</vt:lpstr>
      <vt:lpstr>Project setup</vt:lpstr>
      <vt:lpstr>iss_location.html</vt:lpstr>
      <vt:lpstr>fetch.js</vt:lpstr>
      <vt:lpstr>Promise Syntax</vt:lpstr>
      <vt:lpstr>Promise Syntax</vt:lpstr>
      <vt:lpstr>Reminder: Simplify Arrow Functions </vt:lpstr>
      <vt:lpstr>Page should show ISS location</vt:lpstr>
      <vt:lpstr>ISS map</vt:lpstr>
      <vt:lpstr>style.css – set height and width of map</vt:lpstr>
      <vt:lpstr>fetch.js – draw map </vt:lpstr>
      <vt:lpstr>Update the map</vt:lpstr>
      <vt:lpstr>Your turn </vt:lpstr>
      <vt:lpstr>ISS Icon</vt:lpstr>
      <vt:lpstr>fetch.js using icon for marker</vt:lpstr>
      <vt:lpstr>Icon shown for the marker </vt:lpstr>
      <vt:lpstr>Problem with setInterval</vt:lpstr>
      <vt:lpstr>Alternative to setInterval</vt:lpstr>
      <vt:lpstr>Better approach</vt:lpstr>
      <vt:lpstr>Setting a max number of failed attempts</vt:lpstr>
      <vt:lpstr>Create a git repository for your work </vt:lpstr>
      <vt:lpstr>Other APIs to use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Week 5</dc:title>
  <dc:creator>Microsoft Office User</dc:creator>
  <cp:lastModifiedBy>James, Clara L</cp:lastModifiedBy>
  <cp:revision>85</cp:revision>
  <dcterms:created xsi:type="dcterms:W3CDTF">2019-01-28T16:34:22Z</dcterms:created>
  <dcterms:modified xsi:type="dcterms:W3CDTF">2020-09-10T22:52:25Z</dcterms:modified>
</cp:coreProperties>
</file>